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9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Nunito" pitchFamily="2" charset="0"/>
      <p:regular r:id="rId46"/>
      <p:bold r:id="rId47"/>
      <p:italic r:id="rId48"/>
      <p:boldItalic r:id="rId49"/>
    </p:embeddedFont>
    <p:embeddedFont>
      <p:font typeface="Nunito SemiBold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213328-AE1D-43A3-A5BC-E35393B8AAD4}">
  <a:tblStyle styleId="{24213328-AE1D-43A3-A5BC-E35393B8AA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48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33dea32f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33dea32f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33dea32f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933dea32f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 functions 소개를 위한 System Architecture에 대하여 먼저 소개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390a8f5d8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9390a8f5d8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390a8f5d8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390a8f5d8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390a8f5d8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9390a8f5d8_4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9390a8f5d8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9390a8f5d8_4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390a8f5d8_4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9390a8f5d8_4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390a8f5d8_4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9390a8f5d8_4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390a8f5d8_4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390a8f5d8_4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390a8f5d8_4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390a8f5d8_4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9649669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59649669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300"/>
              <a:buFont typeface="Lato"/>
              <a:buAutoNum type="arabicPeriod"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9390a8f5d8_4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9390a8f5d8_4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9390a8f5d8_4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9390a8f5d8_4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933dea32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933dea32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33dea32f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933dea32f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99c980e66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99c980e66f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33dea32f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933dea32f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933dea32f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933dea32f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10가지 Test Plan 준비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390a8f5d8_4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390a8f5d8_4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9390a8f5d8_4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9390a8f5d8_4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9390a8f5d8_4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9390a8f5d8_4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96496692d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96496692d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9390a8f5d8_4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9390a8f5d8_4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390a8f5d8_4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390a8f5d8_4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9390a8f5d8_4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9390a8f5d8_4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9390a8f5d8_4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9390a8f5d8_4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96496692d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596496692d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33c85f949_2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33c85f949_2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33c85f949_2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33c85f949_2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933dea32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933dea32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33dea32f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933dea32f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33c85f949_2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933c85f949_2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AutoNum type="arabicPeriod"/>
              <a:defRPr sz="40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AutoNum type="alphaLcPeriod"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AutoNum type="romanLcPeriod"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AutoNum type="arabicPeriod"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AutoNum type="alphaLcPeriod"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AutoNum type="romanLcPeriod"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AutoNum type="arabicPeriod"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AutoNum type="alphaLcPeriod"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AutoNum type="romanLcPeriod"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166200"/>
            <a:ext cx="75057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 sz="17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50" b="1"/>
              <a:t>Icampus &amp; Academic Notice </a:t>
            </a:r>
            <a:endParaRPr sz="275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50" b="1"/>
              <a:t>Viewer and Notifier</a:t>
            </a:r>
            <a:endParaRPr sz="275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SKKU HELPER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Team 5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1888674" y="1746100"/>
            <a:ext cx="60558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AutoNum type="arabicPeriod" startAt="3"/>
            </a:pPr>
            <a:r>
              <a:rPr lang="ko"/>
              <a:t>SRS Documentation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502375" y="577575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System Architecture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25" y="1083650"/>
            <a:ext cx="7195249" cy="2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1893225" y="3795375"/>
            <a:ext cx="13149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Frontend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4724225" y="3828725"/>
            <a:ext cx="13149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Backend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6574900" y="3795375"/>
            <a:ext cx="13149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DB server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425" y="1145575"/>
            <a:ext cx="3267601" cy="326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388131" y="295175"/>
            <a:ext cx="3061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Product Function </a:t>
            </a:r>
            <a:r>
              <a:rPr lang="ko" sz="2000"/>
              <a:t>Frontend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662" y="2054982"/>
            <a:ext cx="1314900" cy="128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3639" y="577575"/>
            <a:ext cx="1539396" cy="150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9221" y="716163"/>
            <a:ext cx="1361504" cy="133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88452">
            <a:off x="2614210" y="1617789"/>
            <a:ext cx="1098635" cy="5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74335">
            <a:off x="5477726" y="671823"/>
            <a:ext cx="1410978" cy="141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49950" y="2986513"/>
            <a:ext cx="1505125" cy="15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74335">
            <a:off x="5515888" y="3122161"/>
            <a:ext cx="1410978" cy="141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11548" flipH="1">
            <a:off x="2553560" y="3103564"/>
            <a:ext cx="1098635" cy="5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5601" y="3065000"/>
            <a:ext cx="1355475" cy="1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3988125" y="2165550"/>
            <a:ext cx="13149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i-Campus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3835725" y="4491650"/>
            <a:ext cx="15393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All Notices 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7240175" y="2165550"/>
            <a:ext cx="13149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Alarm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/>
          </p:nvPr>
        </p:nvSpPr>
        <p:spPr>
          <a:xfrm>
            <a:off x="6766950" y="4491650"/>
            <a:ext cx="24270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Academic Notices 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610050" y="1114175"/>
            <a:ext cx="5762100" cy="370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388131" y="295175"/>
            <a:ext cx="3061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Product Function </a:t>
            </a:r>
            <a:br>
              <a:rPr lang="ko" sz="2000"/>
            </a:br>
            <a:r>
              <a:rPr lang="ko" sz="2000"/>
              <a:t>Backend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436" y="1301288"/>
            <a:ext cx="1361500" cy="133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74336">
            <a:off x="2755673" y="1432407"/>
            <a:ext cx="1062273" cy="1068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949" y="2823313"/>
            <a:ext cx="690091" cy="6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88" y="1121387"/>
            <a:ext cx="1450374" cy="14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7637" y="295182"/>
            <a:ext cx="742476" cy="7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2838913" y="2118000"/>
            <a:ext cx="895800" cy="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Call API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4046575" y="2610875"/>
            <a:ext cx="15393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Check Data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5400" y="3509688"/>
            <a:ext cx="1331200" cy="1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627525" y="3403550"/>
            <a:ext cx="1012800" cy="2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Crawler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12013" y="3301088"/>
            <a:ext cx="1062025" cy="10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74336">
            <a:off x="3093785" y="3400082"/>
            <a:ext cx="1062273" cy="106895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3351275" y="4085675"/>
            <a:ext cx="895800" cy="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5"/>
          <p:cNvSpPr txBox="1">
            <a:spLocks noGrp="1"/>
          </p:cNvSpPr>
          <p:nvPr>
            <p:ph type="title"/>
          </p:nvPr>
        </p:nvSpPr>
        <p:spPr>
          <a:xfrm>
            <a:off x="4121975" y="4410575"/>
            <a:ext cx="24270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Notice Manager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5"/>
          <p:cNvSpPr txBox="1">
            <a:spLocks noGrp="1"/>
          </p:cNvSpPr>
          <p:nvPr>
            <p:ph type="title"/>
          </p:nvPr>
        </p:nvSpPr>
        <p:spPr>
          <a:xfrm>
            <a:off x="5236950" y="565475"/>
            <a:ext cx="15393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24700" y="2114650"/>
            <a:ext cx="1246250" cy="12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7493400" y="3433500"/>
            <a:ext cx="12462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Frontend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25175" y="2651300"/>
            <a:ext cx="573600" cy="5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88131" y="295175"/>
            <a:ext cx="3061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Product Function </a:t>
            </a:r>
            <a:br>
              <a:rPr lang="ko" sz="2000"/>
            </a:br>
            <a:r>
              <a:rPr lang="ko" sz="2000"/>
              <a:t>Database Server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599" y="1960988"/>
            <a:ext cx="690091" cy="6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050" y="2647363"/>
            <a:ext cx="1331200" cy="1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>
            <a:spLocks noGrp="1"/>
          </p:cNvSpPr>
          <p:nvPr>
            <p:ph type="title"/>
          </p:nvPr>
        </p:nvSpPr>
        <p:spPr>
          <a:xfrm>
            <a:off x="368175" y="2541225"/>
            <a:ext cx="10128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Crawler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438" y="2555125"/>
            <a:ext cx="1062025" cy="10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083253">
            <a:off x="2657335" y="1769707"/>
            <a:ext cx="1062273" cy="106895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6684400" y="3664613"/>
            <a:ext cx="24270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Notice Manager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754250" y="792000"/>
            <a:ext cx="1610700" cy="995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9401" y="512123"/>
            <a:ext cx="1012800" cy="53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550" y="1043849"/>
            <a:ext cx="690100" cy="6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3926553" y="2038400"/>
            <a:ext cx="12780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568264">
            <a:off x="5441025" y="1733948"/>
            <a:ext cx="1610700" cy="9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3775" y="2495025"/>
            <a:ext cx="1483549" cy="1483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3663025" y="4131875"/>
            <a:ext cx="21597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Notice document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6257150" y="1498650"/>
            <a:ext cx="1107000" cy="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Response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5593000" y="2555125"/>
            <a:ext cx="895800" cy="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Request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>
            <a:spLocks noGrp="1"/>
          </p:cNvSpPr>
          <p:nvPr>
            <p:ph type="title"/>
          </p:nvPr>
        </p:nvSpPr>
        <p:spPr>
          <a:xfrm>
            <a:off x="388126" y="295175"/>
            <a:ext cx="56940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Specific Requirement - User Interface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5" y="822100"/>
            <a:ext cx="4084951" cy="39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/>
          <p:nvPr/>
        </p:nvSpPr>
        <p:spPr>
          <a:xfrm>
            <a:off x="502825" y="1414225"/>
            <a:ext cx="1068600" cy="24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502825" y="2996000"/>
            <a:ext cx="1068600" cy="74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48797"/>
            <a:ext cx="4200700" cy="376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/>
          <p:nvPr/>
        </p:nvSpPr>
        <p:spPr>
          <a:xfrm>
            <a:off x="4630200" y="1550425"/>
            <a:ext cx="1131300" cy="18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4630200" y="2996000"/>
            <a:ext cx="1131300" cy="83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388126" y="295175"/>
            <a:ext cx="56940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Specific Requirement - User Interface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50" y="795450"/>
            <a:ext cx="4210674" cy="39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/>
          <p:nvPr/>
        </p:nvSpPr>
        <p:spPr>
          <a:xfrm>
            <a:off x="388125" y="1236150"/>
            <a:ext cx="1110000" cy="27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388125" y="2933200"/>
            <a:ext cx="1110000" cy="83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795450"/>
            <a:ext cx="4316417" cy="3969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/>
          <p:nvPr/>
        </p:nvSpPr>
        <p:spPr>
          <a:xfrm>
            <a:off x="4706923" y="1201852"/>
            <a:ext cx="1110000" cy="19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4696450" y="2637000"/>
            <a:ext cx="1110000" cy="117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>
            <a:spLocks noGrp="1"/>
          </p:cNvSpPr>
          <p:nvPr>
            <p:ph type="title"/>
          </p:nvPr>
        </p:nvSpPr>
        <p:spPr>
          <a:xfrm>
            <a:off x="388125" y="295175"/>
            <a:ext cx="8500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Organizing Specific Requirement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50" y="1386863"/>
            <a:ext cx="3503574" cy="236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 txBox="1">
            <a:spLocks noGrp="1"/>
          </p:cNvSpPr>
          <p:nvPr>
            <p:ph type="title"/>
          </p:nvPr>
        </p:nvSpPr>
        <p:spPr>
          <a:xfrm>
            <a:off x="1465750" y="4053825"/>
            <a:ext cx="19806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Context Model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5491928" y="4053825"/>
            <a:ext cx="24906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Process Model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675" y="1583275"/>
            <a:ext cx="4418427" cy="187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388125" y="295175"/>
            <a:ext cx="8500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Organizing Specific Requirement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840" y="921150"/>
            <a:ext cx="6556773" cy="34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>
            <a:spLocks noGrp="1"/>
          </p:cNvSpPr>
          <p:nvPr>
            <p:ph type="title"/>
          </p:nvPr>
        </p:nvSpPr>
        <p:spPr>
          <a:xfrm>
            <a:off x="3450750" y="4314375"/>
            <a:ext cx="22425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Interaction Model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title"/>
          </p:nvPr>
        </p:nvSpPr>
        <p:spPr>
          <a:xfrm>
            <a:off x="388125" y="295175"/>
            <a:ext cx="8500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Organizing Specific Requirement - Behavior Model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5" y="1022325"/>
            <a:ext cx="3764225" cy="24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1148988" y="3856150"/>
            <a:ext cx="22425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Sequence Diagram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i-Campus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250" y="958325"/>
            <a:ext cx="4172324" cy="277523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>
            <a:spLocks noGrp="1"/>
          </p:cNvSpPr>
          <p:nvPr>
            <p:ph type="title"/>
          </p:nvPr>
        </p:nvSpPr>
        <p:spPr>
          <a:xfrm>
            <a:off x="5365150" y="3856150"/>
            <a:ext cx="22425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Sequence Diagram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Academic Notice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Index</a:t>
            </a:r>
            <a:endParaRPr sz="3000" b="1"/>
          </a:p>
        </p:txBody>
      </p:sp>
      <p:sp>
        <p:nvSpPr>
          <p:cNvPr id="135" name="Google Shape;135;p14"/>
          <p:cNvSpPr txBox="1"/>
          <p:nvPr/>
        </p:nvSpPr>
        <p:spPr>
          <a:xfrm>
            <a:off x="1500825" y="1214700"/>
            <a:ext cx="64545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AutoNum type="arabicPeriod"/>
            </a:pPr>
            <a:r>
              <a:rPr lang="ko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Motivation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AutoNum type="arabicPeriod"/>
            </a:pPr>
            <a:r>
              <a:rPr lang="ko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AutoNum type="arabicPeriod"/>
            </a:pPr>
            <a:r>
              <a:rPr lang="ko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SRS 문서화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AutoNum type="arabicPeriod"/>
            </a:pPr>
            <a:r>
              <a:rPr lang="ko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구현 결과 / 데모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AutoNum type="arabicPeriod"/>
            </a:pPr>
            <a:r>
              <a:rPr lang="ko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테스트계획 / 결과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388125" y="295175"/>
            <a:ext cx="8500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Organizing Specific Requirement - Behavior Model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5" y="1022325"/>
            <a:ext cx="3764225" cy="24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>
            <a:spLocks noGrp="1"/>
          </p:cNvSpPr>
          <p:nvPr>
            <p:ph type="title"/>
          </p:nvPr>
        </p:nvSpPr>
        <p:spPr>
          <a:xfrm>
            <a:off x="1148988" y="3856150"/>
            <a:ext cx="22425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Sequence Diagram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i-Campus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250" y="958325"/>
            <a:ext cx="4172324" cy="277523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>
            <a:spLocks noGrp="1"/>
          </p:cNvSpPr>
          <p:nvPr>
            <p:ph type="title"/>
          </p:nvPr>
        </p:nvSpPr>
        <p:spPr>
          <a:xfrm>
            <a:off x="5365150" y="3856150"/>
            <a:ext cx="22425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Sequence Diagram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Academic Notice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452500" y="27835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Requirement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24" name="Google Shape;324;p33"/>
          <p:cNvGraphicFramePr/>
          <p:nvPr/>
        </p:nvGraphicFramePr>
        <p:xfrm>
          <a:off x="585850" y="95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{24213328-AE1D-43A3-A5BC-E35393B8AAD4}</a:tableStyleId>
              </a:tblPr>
              <a:tblGrid>
                <a:gridCol w="159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/>
                        <a:t>Functional </a:t>
                      </a:r>
                      <a:endParaRPr sz="17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/>
                        <a:t>Academic</a:t>
                      </a:r>
                      <a:endParaRPr sz="1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/>
                        <a:t>Calendar</a:t>
                      </a:r>
                      <a:endParaRPr sz="17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" b="1"/>
                        <a:t>Database</a:t>
                      </a:r>
                      <a:br>
                        <a:rPr lang="ko"/>
                      </a:br>
                      <a:r>
                        <a:rPr lang="ko"/>
                        <a:t>The Academic Calendar is connected to the database to deliver the information quickly and accurately.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" b="1"/>
                        <a:t>Client/Server System</a:t>
                      </a:r>
                      <a:br>
                        <a:rPr lang="ko"/>
                      </a:br>
                      <a:r>
                        <a:rPr lang="ko"/>
                        <a:t>Distributed system in which all the data reside at the server sides and all applications execute at the client sides.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/>
                        <a:t>i-Campus</a:t>
                      </a:r>
                      <a:endParaRPr sz="1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/>
                        <a:t>Notification</a:t>
                      </a:r>
                      <a:endParaRPr sz="17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" b="1"/>
                        <a:t>Client/Server system</a:t>
                      </a:r>
                      <a:endParaRPr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/>
                        <a:t>Non Functional</a:t>
                      </a:r>
                      <a:endParaRPr sz="1700" b="1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"/>
                        <a:t>Performance Requirement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"/>
                        <a:t>Safety Requirement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"/>
                        <a:t>Security Requirement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AutoNum type="arabicPeriod" startAt="4"/>
            </a:pPr>
            <a:r>
              <a:rPr lang="ko"/>
              <a:t>Demo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Demo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Screen_Recording_20221120_180530_SKKU Helper">
            <a:hlinkClick r:id="" action="ppaction://media"/>
            <a:extLst>
              <a:ext uri="{FF2B5EF4-FFF2-40B4-BE49-F238E27FC236}">
                <a16:creationId xmlns:a16="http://schemas.microsoft.com/office/drawing/2014/main" id="{BB85A79F-31E4-9C27-FCED-5232950204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4306" y="818557"/>
            <a:ext cx="1646386" cy="3658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</a:t>
            </a: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body" idx="1"/>
          </p:nvPr>
        </p:nvSpPr>
        <p:spPr>
          <a:xfrm>
            <a:off x="819150" y="1166200"/>
            <a:ext cx="75057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 l="19413" t="29007" b="5909"/>
          <a:stretch/>
        </p:blipFill>
        <p:spPr>
          <a:xfrm>
            <a:off x="2487400" y="730550"/>
            <a:ext cx="5837448" cy="2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4">
            <a:alphaModFix/>
          </a:blip>
          <a:srcRect l="18988" t="28460" b="40698"/>
          <a:stretch/>
        </p:blipFill>
        <p:spPr>
          <a:xfrm>
            <a:off x="2487400" y="3602475"/>
            <a:ext cx="5837448" cy="125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AutoNum type="arabicPeriod" startAt="5"/>
            </a:pPr>
            <a:r>
              <a:rPr lang="ko"/>
              <a:t>Test Plan &amp; Result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 Plan - Software Unit Test 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38"/>
          <p:cNvSpPr txBox="1">
            <a:spLocks noGrp="1"/>
          </p:cNvSpPr>
          <p:nvPr>
            <p:ph type="body" idx="1"/>
          </p:nvPr>
        </p:nvSpPr>
        <p:spPr>
          <a:xfrm>
            <a:off x="819150" y="1381575"/>
            <a:ext cx="3753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ko" sz="1700" b="1">
                <a:latin typeface="Lato"/>
                <a:ea typeface="Lato"/>
                <a:cs typeface="Lato"/>
                <a:sym typeface="Lato"/>
              </a:rPr>
              <a:t>Log-in</a:t>
            </a: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ko" sz="1700" b="1">
                <a:latin typeface="Lato"/>
                <a:ea typeface="Lato"/>
                <a:cs typeface="Lato"/>
                <a:sym typeface="Lato"/>
              </a:rPr>
              <a:t>Go Back</a:t>
            </a: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ko" sz="1700" b="1">
                <a:latin typeface="Lato"/>
                <a:ea typeface="Lato"/>
                <a:cs typeface="Lato"/>
                <a:sym typeface="Lato"/>
              </a:rPr>
              <a:t>Crawling</a:t>
            </a: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ko" sz="1700" b="1">
                <a:latin typeface="Lato"/>
                <a:ea typeface="Lato"/>
                <a:cs typeface="Lato"/>
                <a:sym typeface="Lato"/>
              </a:rPr>
              <a:t>Canvas API Call</a:t>
            </a: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ko" sz="1700" b="1">
                <a:latin typeface="Lato"/>
                <a:ea typeface="Lato"/>
                <a:cs typeface="Lato"/>
                <a:sym typeface="Lato"/>
              </a:rPr>
              <a:t>Database Request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4572150" y="1381575"/>
            <a:ext cx="3753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 startAt="6"/>
            </a:pPr>
            <a:r>
              <a:rPr lang="ko" sz="1700" b="1">
                <a:latin typeface="Lato"/>
                <a:ea typeface="Lato"/>
                <a:cs typeface="Lato"/>
                <a:sym typeface="Lato"/>
              </a:rPr>
              <a:t>RoomDB</a:t>
            </a: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 startAt="6"/>
            </a:pPr>
            <a:r>
              <a:rPr lang="ko" sz="1700" b="1">
                <a:latin typeface="Lato"/>
                <a:ea typeface="Lato"/>
                <a:cs typeface="Lato"/>
                <a:sym typeface="Lato"/>
              </a:rPr>
              <a:t>Call Processing Time</a:t>
            </a: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 startAt="6"/>
            </a:pPr>
            <a:r>
              <a:rPr lang="ko" sz="1700" b="1">
                <a:latin typeface="Lato"/>
                <a:ea typeface="Lato"/>
                <a:cs typeface="Lato"/>
                <a:sym typeface="Lato"/>
              </a:rPr>
              <a:t>Alarm</a:t>
            </a: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 startAt="6"/>
            </a:pPr>
            <a:r>
              <a:rPr lang="ko" sz="1700" b="1">
                <a:latin typeface="Lato"/>
                <a:ea typeface="Lato"/>
                <a:cs typeface="Lato"/>
                <a:sym typeface="Lato"/>
              </a:rPr>
              <a:t>Background Process</a:t>
            </a: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 startAt="6"/>
            </a:pPr>
            <a:r>
              <a:rPr lang="ko" sz="1700" b="1">
                <a:latin typeface="Lato"/>
                <a:ea typeface="Lato"/>
                <a:cs typeface="Lato"/>
                <a:sym typeface="Lato"/>
              </a:rPr>
              <a:t>Software Interface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800" y="1300475"/>
            <a:ext cx="573600" cy="5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800" y="1874075"/>
            <a:ext cx="573600" cy="5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800" y="2523875"/>
            <a:ext cx="573600" cy="5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800" y="3155550"/>
            <a:ext cx="573600" cy="5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282800" y="3711025"/>
            <a:ext cx="573600" cy="5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3475" y="1300475"/>
            <a:ext cx="573600" cy="5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39675" y="1874075"/>
            <a:ext cx="573600" cy="5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9675" y="2485869"/>
            <a:ext cx="573600" cy="5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39675" y="3097475"/>
            <a:ext cx="573600" cy="5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39675" y="3709075"/>
            <a:ext cx="573600" cy="5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 Result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0" name="Google Shape;370;p39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{24213328-AE1D-43A3-A5BC-E35393B8AAD4}</a:tableStyleId>
              </a:tblPr>
              <a:tblGrid>
                <a:gridCol w="149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Category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Detail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Result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Background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Go - Back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Shut Down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Fail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On - Off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Canvas API Call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Notice Server Call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1" name="Google Shape;371;p39"/>
          <p:cNvSpPr/>
          <p:nvPr/>
        </p:nvSpPr>
        <p:spPr>
          <a:xfrm>
            <a:off x="2924725" y="2293050"/>
            <a:ext cx="2242500" cy="278700"/>
          </a:xfrm>
          <a:prstGeom prst="mathMultiply">
            <a:avLst>
              <a:gd name="adj1" fmla="val 9096"/>
            </a:avLst>
          </a:prstGeom>
          <a:solidFill>
            <a:srgbClr val="FF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 Result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7" name="Google Shape;377;p40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{24213328-AE1D-43A3-A5BC-E35393B8AAD4}</a:tableStyleId>
              </a:tblPr>
              <a:tblGrid>
                <a:gridCol w="149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Category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Detail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Result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Canvas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API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Call all assignments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Call all lectures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Running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Time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Read all assignments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Read all lectures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Data processing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Can’t check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8" name="Google Shape;378;p40"/>
          <p:cNvSpPr/>
          <p:nvPr/>
        </p:nvSpPr>
        <p:spPr>
          <a:xfrm>
            <a:off x="2945675" y="3455850"/>
            <a:ext cx="2242500" cy="278700"/>
          </a:xfrm>
          <a:prstGeom prst="mathMultiply">
            <a:avLst>
              <a:gd name="adj1" fmla="val 9096"/>
            </a:avLst>
          </a:prstGeom>
          <a:solidFill>
            <a:srgbClr val="FF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 Result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4" name="Google Shape;384;p41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{24213328-AE1D-43A3-A5BC-E35393B8AAD4}</a:tableStyleId>
              </a:tblPr>
              <a:tblGrid>
                <a:gridCol w="149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Category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Detail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Result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RoomDB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Create/Read/Delete User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Create/Read/Delete/Update Lecture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Alarm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Alarm Setting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DB updating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Running in time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Font typeface="Lato"/>
              <a:buAutoNum type="arabicPeriod"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Motivation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 Result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90" name="Google Shape;390;p42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{24213328-AE1D-43A3-A5BC-E35393B8AAD4}</a:tableStyleId>
              </a:tblPr>
              <a:tblGrid>
                <a:gridCol w="149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Category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Detail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Result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Call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Notice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Call notice by User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Call notice by User - Negative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DB Sever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Check Summary of Notice obtained through crawler 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Check Summary of Notice obtained through crawler - Negative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Delete&amp;Update summary of Notice obtained through crawler 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 Result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96" name="Google Shape;396;p43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{24213328-AE1D-43A3-A5BC-E35393B8AAD4}</a:tableStyleId>
              </a:tblPr>
              <a:tblGrid>
                <a:gridCol w="149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Category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Detail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Result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Login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Login test - positive&amp;negative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Navigator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Go menu tab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Check user information by token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positive&amp;negative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Back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Click back button twice, off the app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positive&amp;negative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 Result - Interface Test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2" name="Google Shape;402;p44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{24213328-AE1D-43A3-A5BC-E35393B8AAD4}</a:tableStyleId>
              </a:tblPr>
              <a:tblGrid>
                <a:gridCol w="149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Category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Detail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Result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Notice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Crawler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Get crawler end time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Check Running regularly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Alarm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Lecture alarm Test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Assignment alarm Test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Notice alarm Test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 Result - Interface Test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8" name="Google Shape;408;p45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{24213328-AE1D-43A3-A5BC-E35393B8AAD4}</a:tableStyleId>
              </a:tblPr>
              <a:tblGrid>
                <a:gridCol w="149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Category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Detail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Result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Login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Approval time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Approval time - Negative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Auto Login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Logout Test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Run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</a:t>
            </a:r>
            <a:endParaRPr/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166200"/>
            <a:ext cx="7772626" cy="34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Motivation</a:t>
            </a:r>
            <a:endParaRPr/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179450"/>
            <a:ext cx="1499226" cy="14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819213" y="2445050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 SemiBold"/>
                <a:ea typeface="Nunito SemiBold"/>
                <a:cs typeface="Nunito SemiBold"/>
                <a:sym typeface="Nunito SemiBold"/>
              </a:rPr>
              <a:t>Various Notices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026" y="2988075"/>
            <a:ext cx="1355475" cy="1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686465" y="4336250"/>
            <a:ext cx="17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 SemiBold"/>
                <a:ea typeface="Nunito SemiBold"/>
                <a:cs typeface="Nunito SemiBold"/>
                <a:sym typeface="Nunito SemiBold"/>
              </a:rPr>
              <a:t>Department events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2506100" y="1405700"/>
            <a:ext cx="5647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Calibri"/>
                <a:ea typeface="Calibri"/>
                <a:cs typeface="Calibri"/>
                <a:sym typeface="Calibri"/>
              </a:rPr>
              <a:t>Important notices are mixed with unnecessary contents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5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Department events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Lecture videos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Assignments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2506100" y="2911863"/>
            <a:ext cx="5647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Calibri"/>
                <a:ea typeface="Calibri"/>
                <a:cs typeface="Calibri"/>
                <a:sym typeface="Calibri"/>
              </a:rPr>
              <a:t>Disadvantage of current notice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5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Kakaotalk sends too much uninterested events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Homepage has poor accessibility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Motivation</a:t>
            </a:r>
            <a:endParaRPr sz="2700"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179450"/>
            <a:ext cx="1499226" cy="14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819213" y="2445050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 SemiBold"/>
                <a:ea typeface="Nunito SemiBold"/>
                <a:cs typeface="Nunito SemiBold"/>
                <a:sym typeface="Nunito SemiBold"/>
              </a:rPr>
              <a:t>LearningX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026" y="2988075"/>
            <a:ext cx="1355475" cy="1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686465" y="4336250"/>
            <a:ext cx="17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 SemiBold"/>
                <a:ea typeface="Nunito SemiBold"/>
                <a:cs typeface="Nunito SemiBold"/>
                <a:sym typeface="Nunito SemiBold"/>
              </a:rPr>
              <a:t>i-Campus check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2506100" y="1405700"/>
            <a:ext cx="5647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Calibri"/>
                <a:ea typeface="Calibri"/>
                <a:cs typeface="Calibri"/>
                <a:sym typeface="Calibri"/>
              </a:rPr>
              <a:t>IearningX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5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Sends too trivial Notifications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Uncomfortable TO-DO Function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2506100" y="2911863"/>
            <a:ext cx="5647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Calibri"/>
                <a:ea typeface="Calibri"/>
                <a:cs typeface="Calibri"/>
                <a:sym typeface="Calibri"/>
              </a:rPr>
              <a:t>i-Campus check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5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Only accessible with chromium browser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Need Log-in to check information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Show only necessary assignments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AutoNum type="arabicPeriod" startAt="2"/>
            </a:pPr>
            <a:r>
              <a:rPr lang="ko"/>
              <a:t>Goal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Goal - Icampus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t="14148"/>
          <a:stretch/>
        </p:blipFill>
        <p:spPr>
          <a:xfrm>
            <a:off x="962100" y="1324175"/>
            <a:ext cx="7219799" cy="314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819150" y="592600"/>
            <a:ext cx="75057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Goal - Academic notice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 rotWithShape="1">
          <a:blip r:embed="rId3">
            <a:alphaModFix/>
          </a:blip>
          <a:srcRect t="13770" r="54241"/>
          <a:stretch/>
        </p:blipFill>
        <p:spPr>
          <a:xfrm>
            <a:off x="819143" y="1330225"/>
            <a:ext cx="3128776" cy="31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l="46866" t="13769" r="7851" b="27586"/>
          <a:stretch/>
        </p:blipFill>
        <p:spPr>
          <a:xfrm>
            <a:off x="3876075" y="1445815"/>
            <a:ext cx="4220175" cy="29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Office PowerPoint</Application>
  <PresentationFormat>화면 슬라이드 쇼(16:9)</PresentationFormat>
  <Paragraphs>237</Paragraphs>
  <Slides>33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Nunito</vt:lpstr>
      <vt:lpstr>Calibri</vt:lpstr>
      <vt:lpstr>Malgun Gothic</vt:lpstr>
      <vt:lpstr>Arial</vt:lpstr>
      <vt:lpstr>Lato</vt:lpstr>
      <vt:lpstr>Nunito SemiBold</vt:lpstr>
      <vt:lpstr>Shift</vt:lpstr>
      <vt:lpstr>Icampus &amp; Academic Notice  Viewer and Notifier  SKKU HELPER  </vt:lpstr>
      <vt:lpstr>Index</vt:lpstr>
      <vt:lpstr>Motivation</vt:lpstr>
      <vt:lpstr>Background</vt:lpstr>
      <vt:lpstr>Motivation</vt:lpstr>
      <vt:lpstr>Motivation</vt:lpstr>
      <vt:lpstr>Goal</vt:lpstr>
      <vt:lpstr>Goal - Icampus</vt:lpstr>
      <vt:lpstr>Goal - Academic notice</vt:lpstr>
      <vt:lpstr>SRS Documentation</vt:lpstr>
      <vt:lpstr>System Architecture</vt:lpstr>
      <vt:lpstr>Product Function Frontend</vt:lpstr>
      <vt:lpstr>Product Function  Backend</vt:lpstr>
      <vt:lpstr>Product Function  Database Server</vt:lpstr>
      <vt:lpstr>Specific Requirement - User Interface</vt:lpstr>
      <vt:lpstr>Specific Requirement - User Interface</vt:lpstr>
      <vt:lpstr>Organizing Specific Requirement</vt:lpstr>
      <vt:lpstr>Organizing Specific Requirement</vt:lpstr>
      <vt:lpstr>Organizing Specific Requirement - Behavior Model</vt:lpstr>
      <vt:lpstr>Organizing Specific Requirement - Behavior Model</vt:lpstr>
      <vt:lpstr>Requirement</vt:lpstr>
      <vt:lpstr>Demo</vt:lpstr>
      <vt:lpstr>Demo </vt:lpstr>
      <vt:lpstr>DB</vt:lpstr>
      <vt:lpstr>Test Plan &amp; Result</vt:lpstr>
      <vt:lpstr>Test Plan - Software Unit Test  </vt:lpstr>
      <vt:lpstr>Test Result</vt:lpstr>
      <vt:lpstr>Test Result</vt:lpstr>
      <vt:lpstr>Test Result</vt:lpstr>
      <vt:lpstr>Test Result</vt:lpstr>
      <vt:lpstr>Test Result</vt:lpstr>
      <vt:lpstr>Test Result - Interface Test</vt:lpstr>
      <vt:lpstr>Test Result - Interface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Icampus &amp; Academic Notice  Viewer and Notifier  SKKU HELPER  </dc:title>
  <cp:lastModifiedBy>이 기택</cp:lastModifiedBy>
  <cp:revision>1</cp:revision>
  <dcterms:modified xsi:type="dcterms:W3CDTF">2022-11-20T12:45:24Z</dcterms:modified>
</cp:coreProperties>
</file>